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456" r:id="rId5"/>
    <p:sldId id="490" r:id="rId6"/>
    <p:sldId id="420" r:id="rId7"/>
    <p:sldId id="491" r:id="rId8"/>
    <p:sldId id="492" r:id="rId9"/>
    <p:sldId id="404" r:id="rId10"/>
    <p:sldId id="406" r:id="rId11"/>
    <p:sldId id="408" r:id="rId12"/>
    <p:sldId id="48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6600"/>
    <a:srgbClr val="33CC33"/>
    <a:srgbClr val="FF9933"/>
    <a:srgbClr val="FF6600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-59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446355-69DD-4D63-810C-F196AFDB5453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04FC65-3F01-42CA-AF7D-70ABB269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95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Tighten the connection between marketing metrics and follow-on sales metrics (Opportunities, Pipeline, Wins, Velocity) such that marketing metrics can become predictive of future sales performance in driving predictable business growth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26DB7-D2ED-4ADA-A394-E6F1D9EDB7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5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4"/>
            <a:ext cx="12186356" cy="6854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5100" y="2463799"/>
            <a:ext cx="9144000" cy="1223963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5100" y="3779838"/>
            <a:ext cx="9144000" cy="5889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236759" y="5629079"/>
            <a:ext cx="7620000" cy="304800"/>
          </a:xfrm>
        </p:spPr>
        <p:txBody>
          <a:bodyPr>
            <a:normAutofit/>
          </a:bodyPr>
          <a:lstStyle>
            <a:lvl1pPr algn="r">
              <a:buNone/>
              <a:defRPr sz="1400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5362441" y="5970588"/>
            <a:ext cx="6511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7312C51-5863-614F-8C8F-A8564747074A}" type="datetime4">
              <a:rPr lang="en-US" smtClean="0"/>
              <a:pPr algn="r">
                <a:defRPr/>
              </a:pPr>
              <a:t>November 29,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4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11250"/>
            <a:ext cx="2743200" cy="274324"/>
          </a:xfrm>
        </p:spPr>
        <p:txBody>
          <a:bodyPr/>
          <a:lstStyle/>
          <a:p>
            <a:fld id="{B793502F-BC7D-4CC2-925B-FED03F46380D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11250"/>
            <a:ext cx="4114800" cy="27432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11250"/>
            <a:ext cx="2743200" cy="274324"/>
          </a:xfrm>
        </p:spPr>
        <p:txBody>
          <a:bodyPr/>
          <a:lstStyle/>
          <a:p>
            <a:fld id="{742CF94C-6BFD-44C7-955D-0BFEDFF6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5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67400"/>
            <a:ext cx="2628900" cy="52834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67400"/>
            <a:ext cx="7734300" cy="52834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11250"/>
            <a:ext cx="2743200" cy="274324"/>
          </a:xfrm>
        </p:spPr>
        <p:txBody>
          <a:bodyPr/>
          <a:lstStyle/>
          <a:p>
            <a:fld id="{B793502F-BC7D-4CC2-925B-FED03F46380D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11250"/>
            <a:ext cx="4114800" cy="27432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11250"/>
            <a:ext cx="2743200" cy="274324"/>
          </a:xfrm>
        </p:spPr>
        <p:txBody>
          <a:bodyPr/>
          <a:lstStyle/>
          <a:p>
            <a:fld id="{742CF94C-6BFD-44C7-955D-0BFEDFF6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77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 - No Foo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37118" y="293688"/>
            <a:ext cx="10991849" cy="781050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7121" y="6356354"/>
            <a:ext cx="1032249" cy="365125"/>
          </a:xfrm>
          <a:prstGeom prst="rect">
            <a:avLst/>
          </a:prstGeom>
        </p:spPr>
        <p:txBody>
          <a:bodyPr/>
          <a:lstStyle/>
          <a:p>
            <a:fld id="{26BDC8D8-E660-4226-8804-187229CA1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6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502F-BC7D-4CC2-925B-FED03F46380D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CF94C-6BFD-44C7-955D-0BFEDFF6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8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4"/>
            <a:ext cx="12186356" cy="685482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05100" y="2463799"/>
            <a:ext cx="9144000" cy="1223963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05100" y="3779838"/>
            <a:ext cx="9144000" cy="5889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621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621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11020"/>
            <a:ext cx="2743200" cy="249385"/>
          </a:xfrm>
        </p:spPr>
        <p:txBody>
          <a:bodyPr/>
          <a:lstStyle/>
          <a:p>
            <a:fld id="{B793502F-BC7D-4CC2-925B-FED03F46380D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211020"/>
            <a:ext cx="4114800" cy="24938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211020"/>
            <a:ext cx="2743200" cy="249385"/>
          </a:xfrm>
        </p:spPr>
        <p:txBody>
          <a:bodyPr/>
          <a:lstStyle/>
          <a:p>
            <a:fld id="{742CF94C-6BFD-44C7-955D-0BFEDFF6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4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93449"/>
            <a:ext cx="10515600" cy="9959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236650"/>
            <a:ext cx="2743200" cy="274324"/>
          </a:xfrm>
        </p:spPr>
        <p:txBody>
          <a:bodyPr/>
          <a:lstStyle/>
          <a:p>
            <a:fld id="{B793502F-BC7D-4CC2-925B-FED03F46380D}" type="datetimeFigureOut">
              <a:rPr lang="en-US" smtClean="0"/>
              <a:t>11/29/2014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236650"/>
            <a:ext cx="4114800" cy="27432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36650"/>
            <a:ext cx="2743200" cy="274324"/>
          </a:xfrm>
        </p:spPr>
        <p:txBody>
          <a:bodyPr/>
          <a:lstStyle/>
          <a:p>
            <a:fld id="{742CF94C-6BFD-44C7-955D-0BFEDFF6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7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11250"/>
            <a:ext cx="2743200" cy="274324"/>
          </a:xfrm>
        </p:spPr>
        <p:txBody>
          <a:bodyPr/>
          <a:lstStyle/>
          <a:p>
            <a:fld id="{B793502F-BC7D-4CC2-925B-FED03F46380D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11250"/>
            <a:ext cx="4114800" cy="27432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211250"/>
            <a:ext cx="2743200" cy="274324"/>
          </a:xfrm>
        </p:spPr>
        <p:txBody>
          <a:bodyPr/>
          <a:lstStyle/>
          <a:p>
            <a:fld id="{742CF94C-6BFD-44C7-955D-0BFEDFF6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8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211250"/>
            <a:ext cx="2743200" cy="274324"/>
          </a:xfrm>
        </p:spPr>
        <p:txBody>
          <a:bodyPr/>
          <a:lstStyle/>
          <a:p>
            <a:fld id="{B793502F-BC7D-4CC2-925B-FED03F46380D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211250"/>
            <a:ext cx="4114800" cy="27432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11250"/>
            <a:ext cx="2743200" cy="274324"/>
          </a:xfrm>
        </p:spPr>
        <p:txBody>
          <a:bodyPr/>
          <a:lstStyle/>
          <a:p>
            <a:fld id="{742CF94C-6BFD-44C7-955D-0BFEDFF6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969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971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11250"/>
            <a:ext cx="2743200" cy="274324"/>
          </a:xfrm>
        </p:spPr>
        <p:txBody>
          <a:bodyPr/>
          <a:lstStyle/>
          <a:p>
            <a:fld id="{B793502F-BC7D-4CC2-925B-FED03F46380D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211250"/>
            <a:ext cx="4114800" cy="27432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211250"/>
            <a:ext cx="2743200" cy="274324"/>
          </a:xfrm>
        </p:spPr>
        <p:txBody>
          <a:bodyPr/>
          <a:lstStyle/>
          <a:p>
            <a:fld id="{742CF94C-6BFD-44C7-955D-0BFEDFF6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1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969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971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11250"/>
            <a:ext cx="2743200" cy="274324"/>
          </a:xfrm>
        </p:spPr>
        <p:txBody>
          <a:bodyPr/>
          <a:lstStyle/>
          <a:p>
            <a:fld id="{B793502F-BC7D-4CC2-925B-FED03F46380D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211250"/>
            <a:ext cx="4114800" cy="27432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211250"/>
            <a:ext cx="2743200" cy="274324"/>
          </a:xfrm>
        </p:spPr>
        <p:txBody>
          <a:bodyPr/>
          <a:lstStyle/>
          <a:p>
            <a:fld id="{742CF94C-6BFD-44C7-955D-0BFEDFF6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9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84200"/>
            <a:ext cx="10515600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621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11250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3502F-BC7D-4CC2-925B-FED03F46380D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11250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11250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CF94C-6BFD-44C7-955D-0BFEDFF6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9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Closed Loop Reporting for BMUG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Zak Pines | www.MoneyballMarketer.com | @</a:t>
            </a:r>
            <a:r>
              <a:rPr lang="en-US" dirty="0" err="1" smtClean="0"/>
              <a:t>MoneyballMktr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27" y="493585"/>
            <a:ext cx="10515600" cy="1081088"/>
          </a:xfrm>
        </p:spPr>
        <p:txBody>
          <a:bodyPr/>
          <a:lstStyle/>
          <a:p>
            <a:r>
              <a:rPr lang="en-US" b="1" dirty="0" smtClean="0"/>
              <a:t>Why Closed Loop Marketing?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87" y="1458096"/>
            <a:ext cx="9145743" cy="499212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Connect </a:t>
            </a:r>
            <a:r>
              <a:rPr lang="en-US" dirty="0"/>
              <a:t>marketing metrics and follow-on sales </a:t>
            </a:r>
            <a:r>
              <a:rPr lang="en-US" dirty="0" smtClean="0"/>
              <a:t>efforts, </a:t>
            </a:r>
            <a:r>
              <a:rPr lang="en-US" dirty="0"/>
              <a:t>to be predictive of future </a:t>
            </a:r>
            <a:r>
              <a:rPr lang="en-US" dirty="0" smtClean="0"/>
              <a:t>performance </a:t>
            </a:r>
            <a:r>
              <a:rPr lang="en-US" dirty="0"/>
              <a:t>and business </a:t>
            </a:r>
            <a:r>
              <a:rPr lang="en-US" dirty="0" smtClean="0"/>
              <a:t>growth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Measure </a:t>
            </a:r>
            <a:r>
              <a:rPr lang="en-US" dirty="0"/>
              <a:t>the impact and influence of marketing investments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23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8515" y="6252030"/>
            <a:ext cx="9635547" cy="60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76794" y="3720027"/>
            <a:ext cx="1465581" cy="937972"/>
            <a:chOff x="5448300" y="2819400"/>
            <a:chExt cx="1905000" cy="1219200"/>
          </a:xfrm>
        </p:grpSpPr>
        <p:sp>
          <p:nvSpPr>
            <p:cNvPr id="9" name="Can 8"/>
            <p:cNvSpPr/>
            <p:nvPr/>
          </p:nvSpPr>
          <p:spPr bwMode="auto">
            <a:xfrm>
              <a:off x="5448300" y="2819400"/>
              <a:ext cx="1905000" cy="1219200"/>
            </a:xfrm>
            <a:prstGeom prst="can">
              <a:avLst>
                <a:gd name="adj" fmla="val 27344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101600" cap="flat" cmpd="sng" algn="ctr">
              <a:solidFill>
                <a:srgbClr val="76B53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r="5400000" sx="90000" sy="90000" rotWithShape="0">
                <a:prstClr val="black">
                  <a:alpha val="5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5613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2813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0013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7213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defTabSz="457200"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448300" y="2819400"/>
              <a:ext cx="1905000" cy="33337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5613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2813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0013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7213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defTabSz="457200"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1" name="Picture 2" descr="http://blog.teamlazerbeez.com/wp-content/uploads/2009/05/sfdc_logo_notag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568" y="3292475"/>
              <a:ext cx="1829632" cy="60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" name="Group 91"/>
          <p:cNvGrpSpPr/>
          <p:nvPr/>
        </p:nvGrpSpPr>
        <p:grpSpPr>
          <a:xfrm>
            <a:off x="5757280" y="4647138"/>
            <a:ext cx="1782220" cy="2172378"/>
            <a:chOff x="4130648" y="4685622"/>
            <a:chExt cx="1782220" cy="2172378"/>
          </a:xfrm>
        </p:grpSpPr>
        <p:sp>
          <p:nvSpPr>
            <p:cNvPr id="67" name="Left-Right Arrow 66"/>
            <p:cNvSpPr/>
            <p:nvPr/>
          </p:nvSpPr>
          <p:spPr bwMode="auto">
            <a:xfrm rot="16200000">
              <a:off x="4312419" y="5158521"/>
              <a:ext cx="1407620" cy="461821"/>
            </a:xfrm>
            <a:prstGeom prst="leftRightArrow">
              <a:avLst/>
            </a:prstGeom>
            <a:gradFill rotWithShape="0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7574" y="6065429"/>
              <a:ext cx="1189907" cy="7925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648" y="5066415"/>
              <a:ext cx="1782220" cy="6508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" name="Left-Right Arrow 67"/>
          <p:cNvSpPr/>
          <p:nvPr/>
        </p:nvSpPr>
        <p:spPr bwMode="auto">
          <a:xfrm rot="16200000">
            <a:off x="6225900" y="3429907"/>
            <a:ext cx="691254" cy="322247"/>
          </a:xfrm>
          <a:prstGeom prst="leftRightArrow">
            <a:avLst/>
          </a:pr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45886" y="2321810"/>
            <a:ext cx="1465581" cy="937972"/>
            <a:chOff x="1790700" y="2819400"/>
            <a:chExt cx="1905000" cy="1219200"/>
          </a:xfrm>
        </p:grpSpPr>
        <p:sp>
          <p:nvSpPr>
            <p:cNvPr id="12" name="Can 11"/>
            <p:cNvSpPr/>
            <p:nvPr/>
          </p:nvSpPr>
          <p:spPr bwMode="auto">
            <a:xfrm>
              <a:off x="1790700" y="2819400"/>
              <a:ext cx="1905000" cy="1219200"/>
            </a:xfrm>
            <a:prstGeom prst="can">
              <a:avLst>
                <a:gd name="adj" fmla="val 27344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1016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r="5400000" sx="90000" sy="90000" rotWithShape="0">
                <a:prstClr val="black">
                  <a:alpha val="5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5613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2813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0013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7213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defTabSz="457200"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Can 12"/>
            <p:cNvSpPr/>
            <p:nvPr/>
          </p:nvSpPr>
          <p:spPr bwMode="auto">
            <a:xfrm>
              <a:off x="1790700" y="2819400"/>
              <a:ext cx="1905000" cy="1219200"/>
            </a:xfrm>
            <a:prstGeom prst="can">
              <a:avLst>
                <a:gd name="adj" fmla="val 27344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1016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r="5400000" sx="90000" sy="90000" rotWithShape="0">
                <a:prstClr val="black">
                  <a:alpha val="5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5613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2813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0013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7213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defTabSz="457200"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Can 13"/>
            <p:cNvSpPr/>
            <p:nvPr/>
          </p:nvSpPr>
          <p:spPr bwMode="auto">
            <a:xfrm>
              <a:off x="1790700" y="2819400"/>
              <a:ext cx="1905000" cy="1219200"/>
            </a:xfrm>
            <a:prstGeom prst="can">
              <a:avLst>
                <a:gd name="adj" fmla="val 27344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r="5400000" sx="90000" sy="90000" rotWithShape="0">
                <a:prstClr val="black">
                  <a:alpha val="50000"/>
                </a:prstClr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5613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2813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0013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7213" indent="15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defTabSz="457200"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790700" y="2819400"/>
              <a:ext cx="1905000" cy="1219200"/>
              <a:chOff x="1828800" y="4038600"/>
              <a:chExt cx="1905000" cy="1219200"/>
            </a:xfrm>
          </p:grpSpPr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1828800" y="4038600"/>
                <a:ext cx="1905000" cy="1219200"/>
                <a:chOff x="1828800" y="4038600"/>
                <a:chExt cx="1905000" cy="1219200"/>
              </a:xfrm>
            </p:grpSpPr>
            <p:sp>
              <p:nvSpPr>
                <p:cNvPr id="18" name="Can 17"/>
                <p:cNvSpPr/>
                <p:nvPr/>
              </p:nvSpPr>
              <p:spPr bwMode="auto">
                <a:xfrm>
                  <a:off x="1828800" y="4038600"/>
                  <a:ext cx="1905000" cy="1219200"/>
                </a:xfrm>
                <a:prstGeom prst="can">
                  <a:avLst>
                    <a:gd name="adj" fmla="val 27344"/>
                  </a:avLst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50000">
                      <a:schemeClr val="bg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r="5400000" sx="90000" sy="90000" rotWithShape="0">
                    <a:prstClr val="black">
                      <a:alpha val="50000"/>
                    </a:prstClr>
                  </a:outerShdw>
                </a:effec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5613" indent="1588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2813" indent="1588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0013" indent="1588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7213" indent="1588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defTabSz="457200" eaLnBrk="0" hangingPunct="0"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 bwMode="auto">
                <a:xfrm>
                  <a:off x="1828800" y="4038600"/>
                  <a:ext cx="1905000" cy="33337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5613" indent="1588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2813" indent="1588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0013" indent="1588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7213" indent="1588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defTabSz="457200" eaLnBrk="0" hangingPunct="0"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17" name="Picture 16" descr="newLogo.gif"/>
              <p:cNvPicPr>
                <a:picLocks noChangeAspect="1"/>
              </p:cNvPicPr>
              <p:nvPr/>
            </p:nvPicPr>
            <p:blipFill>
              <a:blip r:embed="rId5">
                <a:lum bright="-1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0" y="4510367"/>
                <a:ext cx="1295400" cy="561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8" name="Group 97"/>
          <p:cNvGrpSpPr/>
          <p:nvPr/>
        </p:nvGrpSpPr>
        <p:grpSpPr>
          <a:xfrm>
            <a:off x="4718465" y="20813"/>
            <a:ext cx="4798115" cy="2199610"/>
            <a:chOff x="3091832" y="45235"/>
            <a:chExt cx="4798115" cy="2199610"/>
          </a:xfrm>
        </p:grpSpPr>
        <p:grpSp>
          <p:nvGrpSpPr>
            <p:cNvPr id="83" name="Group 82"/>
            <p:cNvGrpSpPr/>
            <p:nvPr/>
          </p:nvGrpSpPr>
          <p:grpSpPr>
            <a:xfrm>
              <a:off x="3451050" y="45235"/>
              <a:ext cx="4438897" cy="1173393"/>
              <a:chOff x="3451050" y="135031"/>
              <a:chExt cx="4438897" cy="1173393"/>
            </a:xfrm>
          </p:grpSpPr>
          <p:sp>
            <p:nvSpPr>
              <p:cNvPr id="75" name="Rounded Rectangle 74"/>
              <p:cNvSpPr/>
              <p:nvPr/>
            </p:nvSpPr>
            <p:spPr bwMode="auto">
              <a:xfrm>
                <a:off x="3451050" y="205243"/>
                <a:ext cx="4438897" cy="1103181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Rounded Rectangle 68"/>
              <p:cNvSpPr/>
              <p:nvPr/>
            </p:nvSpPr>
            <p:spPr bwMode="auto">
              <a:xfrm>
                <a:off x="3592171" y="524404"/>
                <a:ext cx="1308576" cy="333520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 defTabSz="457200"/>
                <a:r>
                  <a:rPr lang="en-US" dirty="0">
                    <a:solidFill>
                      <a:prstClr val="black"/>
                    </a:solidFill>
                  </a:rPr>
                  <a:t>Free Trials</a:t>
                </a:r>
              </a:p>
            </p:txBody>
          </p:sp>
          <p:sp>
            <p:nvSpPr>
              <p:cNvPr id="70" name="Rounded Rectangle 69"/>
              <p:cNvSpPr/>
              <p:nvPr/>
            </p:nvSpPr>
            <p:spPr bwMode="auto">
              <a:xfrm>
                <a:off x="3592171" y="907708"/>
                <a:ext cx="1308576" cy="333520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 defTabSz="457200"/>
                <a:r>
                  <a:rPr lang="en-US" dirty="0" err="1">
                    <a:solidFill>
                      <a:prstClr val="black"/>
                    </a:solidFill>
                  </a:rPr>
                  <a:t>Freemium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 bwMode="auto">
              <a:xfrm>
                <a:off x="4988984" y="524404"/>
                <a:ext cx="1308576" cy="333520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 defTabSz="457200"/>
                <a:r>
                  <a:rPr lang="en-US" dirty="0">
                    <a:solidFill>
                      <a:prstClr val="black"/>
                    </a:solidFill>
                  </a:rPr>
                  <a:t>Whitepapers</a:t>
                </a:r>
              </a:p>
            </p:txBody>
          </p:sp>
          <p:sp>
            <p:nvSpPr>
              <p:cNvPr id="73" name="Rounded Rectangle 72"/>
              <p:cNvSpPr/>
              <p:nvPr/>
            </p:nvSpPr>
            <p:spPr bwMode="auto">
              <a:xfrm>
                <a:off x="6385797" y="524404"/>
                <a:ext cx="1308576" cy="333520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 defTabSz="457200"/>
                <a:r>
                  <a:rPr lang="en-US" dirty="0">
                    <a:solidFill>
                      <a:prstClr val="black"/>
                    </a:solidFill>
                  </a:rPr>
                  <a:t>Events</a:t>
                </a:r>
              </a:p>
            </p:txBody>
          </p:sp>
          <p:sp>
            <p:nvSpPr>
              <p:cNvPr id="74" name="Rounded Rectangle 73"/>
              <p:cNvSpPr/>
              <p:nvPr/>
            </p:nvSpPr>
            <p:spPr bwMode="auto">
              <a:xfrm>
                <a:off x="6385797" y="907708"/>
                <a:ext cx="1308576" cy="333520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 defTabSz="457200"/>
                <a:r>
                  <a:rPr lang="en-US" dirty="0">
                    <a:solidFill>
                      <a:prstClr val="black"/>
                    </a:solidFill>
                  </a:rPr>
                  <a:t>eBooks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782753" y="135031"/>
                <a:ext cx="14502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28600" indent="-228600" defTabSz="457200"/>
                <a:r>
                  <a:rPr lang="en-US" sz="2000" b="1" dirty="0"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Offers/CTAs</a:t>
                </a:r>
              </a:p>
            </p:txBody>
          </p:sp>
          <p:sp>
            <p:nvSpPr>
              <p:cNvPr id="78" name="Rounded Rectangle 77"/>
              <p:cNvSpPr/>
              <p:nvPr/>
            </p:nvSpPr>
            <p:spPr bwMode="auto">
              <a:xfrm>
                <a:off x="4988984" y="916324"/>
                <a:ext cx="1308576" cy="333520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 defTabSz="457200"/>
                <a:r>
                  <a:rPr lang="en-US" dirty="0">
                    <a:solidFill>
                      <a:prstClr val="black"/>
                    </a:solidFill>
                  </a:rPr>
                  <a:t>Webinars</a:t>
                </a:r>
              </a:p>
            </p:txBody>
          </p:sp>
        </p:grpSp>
        <p:sp>
          <p:nvSpPr>
            <p:cNvPr id="84" name="Bent Arrow 83"/>
            <p:cNvSpPr/>
            <p:nvPr/>
          </p:nvSpPr>
          <p:spPr bwMode="auto">
            <a:xfrm>
              <a:off x="3091832" y="628557"/>
              <a:ext cx="260129" cy="1616288"/>
            </a:xfrm>
            <a:prstGeom prst="bentArrow">
              <a:avLst/>
            </a:prstGeom>
            <a:gradFill rotWithShape="0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8001185" y="6206501"/>
            <a:ext cx="1923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defTabSz="457200"/>
            <a:r>
              <a:rPr lang="en-US" sz="3200" b="1" dirty="0">
                <a:solidFill>
                  <a:srgbClr val="4F81BD"/>
                </a:solidFill>
              </a:rPr>
              <a:t>Outbound</a:t>
            </a:r>
            <a:endParaRPr lang="en-US" sz="3600" b="1" dirty="0">
              <a:solidFill>
                <a:srgbClr val="4F81BD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18939" y="3364871"/>
            <a:ext cx="2557688" cy="1379504"/>
            <a:chOff x="6194939" y="2867290"/>
            <a:chExt cx="2557688" cy="137950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6876" y="2867290"/>
              <a:ext cx="640710" cy="64071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0330" y="2945788"/>
              <a:ext cx="640710" cy="640710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6194939" y="3024286"/>
              <a:ext cx="2557688" cy="1222508"/>
              <a:chOff x="6194939" y="3024286"/>
              <a:chExt cx="2557688" cy="1222508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6194939" y="3538908"/>
                <a:ext cx="25576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prstClr val="black"/>
                    </a:solidFill>
                  </a:rPr>
                  <a:t>Nurture campaigns</a:t>
                </a:r>
              </a:p>
              <a:p>
                <a:pPr defTabSz="457200"/>
                <a:r>
                  <a:rPr lang="en-US" sz="2000" dirty="0">
                    <a:solidFill>
                      <a:prstClr val="black"/>
                    </a:solidFill>
                  </a:rPr>
                  <a:t>(Prospects, customers)</a:t>
                </a: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3784" y="3024286"/>
                <a:ext cx="640710" cy="640710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7256518" y="2009169"/>
            <a:ext cx="2231765" cy="1384207"/>
            <a:chOff x="5732517" y="1617465"/>
            <a:chExt cx="2231765" cy="138420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3624" y="2294640"/>
              <a:ext cx="640710" cy="64071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732517" y="1617465"/>
              <a:ext cx="22317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sz="2000" dirty="0">
                  <a:solidFill>
                    <a:prstClr val="black"/>
                  </a:solidFill>
                </a:rPr>
                <a:t>Net new campaigns</a:t>
              </a:r>
            </a:p>
            <a:p>
              <a:pPr algn="ctr" defTabSz="457200"/>
              <a:r>
                <a:rPr lang="en-US" sz="2000" dirty="0">
                  <a:solidFill>
                    <a:prstClr val="black"/>
                  </a:solidFill>
                </a:rPr>
                <a:t>(suspects)</a:t>
              </a:r>
            </a:p>
          </p:txBody>
        </p:sp>
        <p:sp>
          <p:nvSpPr>
            <p:cNvPr id="63" name="Right Arrow 62"/>
            <p:cNvSpPr/>
            <p:nvPr/>
          </p:nvSpPr>
          <p:spPr bwMode="auto">
            <a:xfrm>
              <a:off x="5965569" y="2578359"/>
              <a:ext cx="436192" cy="423313"/>
            </a:xfrm>
            <a:prstGeom prst="rightArrow">
              <a:avLst/>
            </a:prstGeom>
            <a:gradFill rotWithShape="0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defTabSz="457200"/>
              <a:endParaRPr 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964706" y="537233"/>
            <a:ext cx="1677636" cy="3243891"/>
            <a:chOff x="7440706" y="537232"/>
            <a:chExt cx="1677636" cy="324389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54428" y="2588932"/>
              <a:ext cx="395642" cy="1192191"/>
            </a:xfrm>
            <a:prstGeom prst="rect">
              <a:avLst/>
            </a:prstGeom>
          </p:spPr>
        </p:pic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086" y="1215131"/>
              <a:ext cx="892766" cy="6365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Rounded Rectangle 61"/>
            <p:cNvSpPr/>
            <p:nvPr/>
          </p:nvSpPr>
          <p:spPr bwMode="auto">
            <a:xfrm>
              <a:off x="7440706" y="1726992"/>
              <a:ext cx="1677636" cy="305008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457200"/>
              <a:r>
                <a:rPr lang="en-US" dirty="0">
                  <a:solidFill>
                    <a:prstClr val="white"/>
                  </a:solidFill>
                </a:rPr>
                <a:t>Landing Page</a:t>
              </a:r>
            </a:p>
          </p:txBody>
        </p:sp>
        <p:sp>
          <p:nvSpPr>
            <p:cNvPr id="64" name="Right Arrow 63"/>
            <p:cNvSpPr/>
            <p:nvPr/>
          </p:nvSpPr>
          <p:spPr bwMode="auto">
            <a:xfrm>
              <a:off x="7593327" y="2856780"/>
              <a:ext cx="668668" cy="423313"/>
            </a:xfrm>
            <a:prstGeom prst="rightArrow">
              <a:avLst/>
            </a:prstGeom>
            <a:gradFill rotWithShape="0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Bent Arrow 84"/>
            <p:cNvSpPr/>
            <p:nvPr/>
          </p:nvSpPr>
          <p:spPr bwMode="auto">
            <a:xfrm flipH="1">
              <a:off x="8132151" y="537232"/>
              <a:ext cx="269413" cy="615729"/>
            </a:xfrm>
            <a:prstGeom prst="bentArrow">
              <a:avLst/>
            </a:prstGeom>
            <a:gradFill rotWithShape="0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Right Arrow 85"/>
            <p:cNvSpPr/>
            <p:nvPr/>
          </p:nvSpPr>
          <p:spPr bwMode="auto">
            <a:xfrm rot="16200000">
              <a:off x="8462604" y="2090394"/>
              <a:ext cx="436192" cy="423313"/>
            </a:xfrm>
            <a:prstGeom prst="rightArrow">
              <a:avLst/>
            </a:prstGeom>
            <a:gradFill rotWithShape="0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76471" y="1244286"/>
            <a:ext cx="1081686" cy="1269941"/>
            <a:chOff x="4452471" y="1244285"/>
            <a:chExt cx="1081686" cy="1269941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4990548" y="1244285"/>
              <a:ext cx="12830" cy="12699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sp>
          <p:nvSpPr>
            <p:cNvPr id="59" name="Rounded Rectangle 58"/>
            <p:cNvSpPr/>
            <p:nvPr/>
          </p:nvSpPr>
          <p:spPr bwMode="auto">
            <a:xfrm>
              <a:off x="4452471" y="1547548"/>
              <a:ext cx="1081686" cy="364923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</a:rPr>
                <a:t>Leads</a:t>
              </a: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4970" y="3311140"/>
            <a:ext cx="1491679" cy="102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" name="Rounded Rectangle 57"/>
          <p:cNvSpPr/>
          <p:nvPr/>
        </p:nvSpPr>
        <p:spPr bwMode="auto">
          <a:xfrm>
            <a:off x="3728402" y="4282069"/>
            <a:ext cx="1807882" cy="38042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457200"/>
            <a:r>
              <a:rPr lang="en-US" sz="2000" dirty="0">
                <a:solidFill>
                  <a:prstClr val="white"/>
                </a:solidFill>
              </a:rPr>
              <a:t>Website</a:t>
            </a:r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613805" y="904098"/>
            <a:ext cx="4124789" cy="5915419"/>
            <a:chOff x="1613805" y="904098"/>
            <a:chExt cx="4124789" cy="5915419"/>
          </a:xfrm>
        </p:grpSpPr>
        <p:sp>
          <p:nvSpPr>
            <p:cNvPr id="77" name="Right Arrow 76"/>
            <p:cNvSpPr/>
            <p:nvPr/>
          </p:nvSpPr>
          <p:spPr bwMode="auto">
            <a:xfrm flipH="1">
              <a:off x="5302402" y="2578853"/>
              <a:ext cx="436192" cy="423313"/>
            </a:xfrm>
            <a:prstGeom prst="rightArrow">
              <a:avLst/>
            </a:prstGeom>
            <a:gradFill rotWithShape="0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600824" y="2021381"/>
              <a:ext cx="1789629" cy="1135519"/>
              <a:chOff x="2076824" y="2375647"/>
              <a:chExt cx="1789629" cy="1135519"/>
            </a:xfrm>
          </p:grpSpPr>
          <p:pic>
            <p:nvPicPr>
              <p:cNvPr id="29" name="Picture 4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9785" y="2565536"/>
                <a:ext cx="1326338" cy="94563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Rounded Rectangle 60"/>
              <p:cNvSpPr/>
              <p:nvPr/>
            </p:nvSpPr>
            <p:spPr bwMode="auto">
              <a:xfrm>
                <a:off x="2076824" y="2375647"/>
                <a:ext cx="1789629" cy="358588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/>
                <a:r>
                  <a:rPr lang="en-US" sz="2000" dirty="0">
                    <a:solidFill>
                      <a:prstClr val="white"/>
                    </a:solidFill>
                  </a:rPr>
                  <a:t>Landing Page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613805" y="904098"/>
              <a:ext cx="3406563" cy="5915419"/>
              <a:chOff x="1613805" y="904098"/>
              <a:chExt cx="3406563" cy="5915419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613805" y="3089936"/>
                <a:ext cx="395642" cy="1192191"/>
              </a:xfrm>
              <a:prstGeom prst="rect">
                <a:avLst/>
              </a:prstGeom>
            </p:spPr>
          </p:pic>
          <p:sp>
            <p:nvSpPr>
              <p:cNvPr id="60" name="Right Arrow 59"/>
              <p:cNvSpPr/>
              <p:nvPr/>
            </p:nvSpPr>
            <p:spPr bwMode="auto">
              <a:xfrm>
                <a:off x="3320085" y="2988848"/>
                <a:ext cx="384876" cy="1372562"/>
              </a:xfrm>
              <a:prstGeom prst="rightArrow">
                <a:avLst/>
              </a:prstGeom>
              <a:gradFill rotWithShape="0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407426" y="6206453"/>
                <a:ext cx="1612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28600" indent="-228600" defTabSz="457200"/>
                <a:r>
                  <a:rPr lang="en-US" sz="3200" b="1" dirty="0">
                    <a:solidFill>
                      <a:srgbClr val="4F81BD"/>
                    </a:solidFill>
                  </a:rPr>
                  <a:t>Inbound</a:t>
                </a:r>
                <a:endParaRPr lang="en-US" sz="3600" b="1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2114143" y="904098"/>
                <a:ext cx="1128968" cy="5915419"/>
              </a:xfrm>
              <a:prstGeom prst="rect">
                <a:avLst/>
              </a:prstGeom>
              <a:gradFill rotWithShape="0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41" name="Picture 40"/>
              <p:cNvPicPr>
                <a:picLocks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74936" y="959134"/>
                <a:ext cx="807383" cy="90916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2" name="Picture 41"/>
              <p:cNvPicPr>
                <a:picLocks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75030" y="1972013"/>
                <a:ext cx="807195" cy="90910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73861" y="2984604"/>
                <a:ext cx="809532" cy="90986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07659" y="4936166"/>
                <a:ext cx="642001" cy="64200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47" name="Rounded Rectangle 46"/>
              <p:cNvSpPr/>
              <p:nvPr/>
            </p:nvSpPr>
            <p:spPr bwMode="auto">
              <a:xfrm>
                <a:off x="2210363" y="1510721"/>
                <a:ext cx="936529" cy="25464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/>
                <a:r>
                  <a:rPr lang="en-US" sz="2000" dirty="0">
                    <a:solidFill>
                      <a:prstClr val="white"/>
                    </a:solidFill>
                  </a:rPr>
                  <a:t>Organic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 bwMode="auto">
              <a:xfrm>
                <a:off x="2210363" y="2511859"/>
                <a:ext cx="936529" cy="25464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/>
                <a:r>
                  <a:rPr lang="en-US" sz="2400" dirty="0">
                    <a:solidFill>
                      <a:prstClr val="white"/>
                    </a:solidFill>
                  </a:rPr>
                  <a:t>SEM</a:t>
                </a:r>
              </a:p>
            </p:txBody>
          </p:sp>
          <p:sp>
            <p:nvSpPr>
              <p:cNvPr id="49" name="Rounded Rectangle 48"/>
              <p:cNvSpPr/>
              <p:nvPr/>
            </p:nvSpPr>
            <p:spPr bwMode="auto">
              <a:xfrm>
                <a:off x="2210363" y="3538453"/>
                <a:ext cx="936529" cy="25464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/>
                <a:r>
                  <a:rPr lang="en-US" sz="2400" dirty="0">
                    <a:solidFill>
                      <a:prstClr val="white"/>
                    </a:solidFill>
                  </a:rPr>
                  <a:t>Blog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 bwMode="auto">
              <a:xfrm>
                <a:off x="2210363" y="5523839"/>
                <a:ext cx="936529" cy="25464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/>
                <a:r>
                  <a:rPr lang="en-US" sz="2400" dirty="0">
                    <a:solidFill>
                      <a:prstClr val="white"/>
                    </a:solidFill>
                  </a:rPr>
                  <a:t>Social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82990" y="5765051"/>
                <a:ext cx="1210701" cy="882803"/>
              </a:xfrm>
              <a:prstGeom prst="rect">
                <a:avLst/>
              </a:prstGeom>
            </p:spPr>
          </p:pic>
          <p:sp>
            <p:nvSpPr>
              <p:cNvPr id="81" name="Rounded Rectangle 80"/>
              <p:cNvSpPr/>
              <p:nvPr/>
            </p:nvSpPr>
            <p:spPr bwMode="auto">
              <a:xfrm>
                <a:off x="2210363" y="6520531"/>
                <a:ext cx="936529" cy="25464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/>
                <a:r>
                  <a:rPr lang="en-US" sz="2400" dirty="0">
                    <a:solidFill>
                      <a:prstClr val="white"/>
                    </a:solidFill>
                  </a:rPr>
                  <a:t>Affiliate</a:t>
                </a:r>
              </a:p>
            </p:txBody>
          </p:sp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9023" y="3976504"/>
                <a:ext cx="787594" cy="656328"/>
              </a:xfrm>
              <a:prstGeom prst="rect">
                <a:avLst/>
              </a:prstGeom>
            </p:spPr>
          </p:pic>
          <p:sp>
            <p:nvSpPr>
              <p:cNvPr id="79" name="Rounded Rectangle 78"/>
              <p:cNvSpPr/>
              <p:nvPr/>
            </p:nvSpPr>
            <p:spPr bwMode="auto">
              <a:xfrm>
                <a:off x="2195037" y="4576248"/>
                <a:ext cx="936529" cy="25464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/>
                <a:r>
                  <a:rPr lang="en-US" dirty="0">
                    <a:solidFill>
                      <a:prstClr val="white"/>
                    </a:solidFill>
                  </a:rPr>
                  <a:t>Retarget</a:t>
                </a: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803" y="503981"/>
            <a:ext cx="12481047" cy="78105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800" b="1" dirty="0"/>
              <a:t>High </a:t>
            </a:r>
            <a:r>
              <a:rPr lang="en-US" sz="2800" b="1" dirty="0" smtClean="0"/>
              <a:t>Velocity Digital </a:t>
            </a:r>
            <a:r>
              <a:rPr lang="en-US" sz="2800" b="1" dirty="0"/>
              <a:t>Marketing</a:t>
            </a:r>
            <a:br>
              <a:rPr lang="en-US" sz="2800" b="1" dirty="0"/>
            </a:b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872" y="1851641"/>
            <a:ext cx="1853738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are we growing MQIs?</a:t>
            </a:r>
          </a:p>
          <a:p>
            <a:r>
              <a:rPr lang="en-US" b="1" dirty="0" smtClean="0"/>
              <a:t>And through which channels &amp; offers?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905256" y="4744375"/>
            <a:ext cx="246881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are we converting MQIs to MQLs?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374070" y="2520039"/>
            <a:ext cx="17335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are our top performing MQL sources?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28872" y="4230729"/>
            <a:ext cx="185373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is our cost/MQI by channel?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0416356" y="3746231"/>
            <a:ext cx="169127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is our cost/MQL by channel?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23325" y="5314185"/>
            <a:ext cx="185373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content is generating MQIs?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889200" y="5465783"/>
            <a:ext cx="248487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long &amp; how many touches?</a:t>
            </a:r>
          </a:p>
        </p:txBody>
      </p:sp>
    </p:spTree>
    <p:extLst>
      <p:ext uri="{BB962C8B-B14F-4D97-AF65-F5344CB8AC3E}">
        <p14:creationId xmlns:p14="http://schemas.microsoft.com/office/powerpoint/2010/main" val="155805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0" grpId="0" animBg="1"/>
      <p:bldP spid="82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2125"/>
            <a:ext cx="10515600" cy="48576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Marketo </a:t>
            </a:r>
            <a:r>
              <a:rPr lang="en-US" b="1" u="sng" dirty="0" smtClean="0"/>
              <a:t>Feeds</a:t>
            </a:r>
            <a:r>
              <a:rPr lang="en-US" dirty="0" smtClean="0"/>
              <a:t> SalesForce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Reporting out of SalesForce data – “one source of truth”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02" y="2547667"/>
            <a:ext cx="4760890" cy="315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409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82" y="3777476"/>
            <a:ext cx="1143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92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Steps to Closed Loop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2125"/>
            <a:ext cx="6103513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Setup Lead Revenue Stages (MQI, MQL, SAL, SQL)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Stamp Progression Date/Time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Track Lead Source/Medium/Details for both MQI &amp; MQL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Sync All MQIs to CRM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Setup Programs/Campaigns for All Activities (Website, Paid Search, Content, Programs </a:t>
            </a:r>
            <a:r>
              <a:rPr lang="en-US" dirty="0" err="1" smtClean="0"/>
              <a:t>incl</a:t>
            </a:r>
            <a:r>
              <a:rPr lang="en-US" dirty="0" smtClean="0"/>
              <a:t> Nurturing)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Tag Acquisition &amp; MQL/Conversion Programs to lead records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503" y="1732283"/>
            <a:ext cx="4850224" cy="377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32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84" y="584200"/>
            <a:ext cx="11472159" cy="1081088"/>
          </a:xfrm>
        </p:spPr>
        <p:txBody>
          <a:bodyPr>
            <a:normAutofit/>
          </a:bodyPr>
          <a:lstStyle/>
          <a:p>
            <a:r>
              <a:rPr lang="en-US" dirty="0" smtClean="0"/>
              <a:t>Key “Health Check” Metrics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2490" y="2425019"/>
            <a:ext cx="3703129" cy="3625168"/>
            <a:chOff x="728435" y="1746931"/>
            <a:chExt cx="3703129" cy="3625168"/>
          </a:xfrm>
        </p:grpSpPr>
        <p:pic>
          <p:nvPicPr>
            <p:cNvPr id="5" name="Picture 49" descr="waterfal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435" y="1746931"/>
              <a:ext cx="3703129" cy="3625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939149" y="2130882"/>
              <a:ext cx="1012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(MQIs)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2490" y="1864907"/>
            <a:ext cx="3703129" cy="37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SiriusDecisions Waterfall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0803" y="2841162"/>
            <a:ext cx="629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MQIs </a:t>
            </a:r>
            <a:r>
              <a:rPr lang="en-US" dirty="0" smtClean="0"/>
              <a:t>| </a:t>
            </a:r>
            <a:r>
              <a:rPr lang="en-US" b="1" dirty="0" smtClean="0"/>
              <a:t>Net New MQIs </a:t>
            </a:r>
            <a:r>
              <a:rPr lang="en-US" dirty="0" smtClean="0"/>
              <a:t>| </a:t>
            </a:r>
            <a:r>
              <a:rPr lang="en-US" b="1" dirty="0" smtClean="0"/>
              <a:t>Active Marketing Database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2774" y="1891512"/>
            <a:ext cx="3703129" cy="37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Key Health Metrics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32579" y="3254810"/>
            <a:ext cx="629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% of MQLs ‘graduate’ from MQIs?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46191" y="3643966"/>
            <a:ext cx="629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Net New MQLs </a:t>
            </a:r>
            <a:r>
              <a:rPr lang="en-US" dirty="0" smtClean="0"/>
              <a:t>| </a:t>
            </a:r>
            <a:r>
              <a:rPr lang="en-US" b="1" dirty="0" smtClean="0"/>
              <a:t>Customer MQLs </a:t>
            </a:r>
            <a:r>
              <a:rPr lang="en-US" dirty="0" smtClean="0"/>
              <a:t>| </a:t>
            </a:r>
            <a:r>
              <a:rPr lang="en-US" b="1" dirty="0" smtClean="0"/>
              <a:t>Upsell MQLs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7070" y="4784244"/>
            <a:ext cx="7268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Net New Opps</a:t>
            </a:r>
            <a:r>
              <a:rPr lang="en-US" dirty="0" smtClean="0"/>
              <a:t>| </a:t>
            </a:r>
            <a:r>
              <a:rPr lang="en-US" b="1" dirty="0" smtClean="0"/>
              <a:t>Customer Opps </a:t>
            </a:r>
            <a:r>
              <a:rPr lang="en-US" dirty="0" smtClean="0"/>
              <a:t>| </a:t>
            </a:r>
            <a:r>
              <a:rPr lang="en-US" b="1" dirty="0" smtClean="0"/>
              <a:t>Upsell Opps </a:t>
            </a:r>
          </a:p>
          <a:p>
            <a:endParaRPr lang="en-US" sz="800" dirty="0" smtClean="0"/>
          </a:p>
          <a:p>
            <a:r>
              <a:rPr lang="en-US" b="1" dirty="0" smtClean="0"/>
              <a:t>MQL-to-Opp Conv Rate for each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707" y="604207"/>
            <a:ext cx="2841130" cy="188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24415" y="2422082"/>
            <a:ext cx="629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Unique Visitors | Page Views | Bounce Rate</a:t>
            </a:r>
          </a:p>
        </p:txBody>
      </p:sp>
    </p:spTree>
    <p:extLst>
      <p:ext uri="{BB962C8B-B14F-4D97-AF65-F5344CB8AC3E}">
        <p14:creationId xmlns:p14="http://schemas.microsoft.com/office/powerpoint/2010/main" val="3481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Measurement of Programs: Slice &amp; 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62124"/>
            <a:ext cx="7791450" cy="461291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Theme</a:t>
            </a:r>
          </a:p>
          <a:p>
            <a:pPr lvl="1"/>
            <a:r>
              <a:rPr lang="en-US" dirty="0" smtClean="0"/>
              <a:t>E.g. Compliance for the Borderless Enterprise </a:t>
            </a:r>
          </a:p>
          <a:p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Intersection of Content &amp; Specific Vehicle</a:t>
            </a:r>
          </a:p>
          <a:p>
            <a:pPr lvl="1"/>
            <a:r>
              <a:rPr lang="en-US" dirty="0" smtClean="0"/>
              <a:t>For outbound – cost investment &amp; point in time (e.g. Webinar Aug 2014)</a:t>
            </a:r>
          </a:p>
          <a:p>
            <a:r>
              <a:rPr lang="en-US" dirty="0" smtClean="0"/>
              <a:t>Medium</a:t>
            </a:r>
          </a:p>
          <a:p>
            <a:pPr lvl="1"/>
            <a:r>
              <a:rPr lang="en-US" dirty="0" smtClean="0"/>
              <a:t>Website, Blog, Social Media, Paid Search, Email, Retargeting, Syndication</a:t>
            </a:r>
          </a:p>
          <a:p>
            <a:r>
              <a:rPr lang="en-US" dirty="0" smtClean="0"/>
              <a:t>Media </a:t>
            </a:r>
            <a:r>
              <a:rPr lang="en-US" dirty="0"/>
              <a:t>Outlet </a:t>
            </a:r>
            <a:r>
              <a:rPr lang="en-US" dirty="0" smtClean="0"/>
              <a:t>(Specific Vehicle)</a:t>
            </a:r>
          </a:p>
          <a:p>
            <a:pPr lvl="1"/>
            <a:r>
              <a:rPr lang="en-US" dirty="0" smtClean="0"/>
              <a:t>Google Branded </a:t>
            </a:r>
            <a:r>
              <a:rPr lang="en-US" dirty="0"/>
              <a:t>Search, Non Branded Search, Retargeting, Display </a:t>
            </a:r>
            <a:r>
              <a:rPr lang="en-US" dirty="0" smtClean="0"/>
              <a:t>Network </a:t>
            </a:r>
          </a:p>
          <a:p>
            <a:pPr lvl="1"/>
            <a:r>
              <a:rPr lang="en-US" dirty="0" smtClean="0"/>
              <a:t>LinkedIn </a:t>
            </a:r>
            <a:r>
              <a:rPr lang="en-US" dirty="0"/>
              <a:t>Ads, </a:t>
            </a:r>
            <a:r>
              <a:rPr lang="en-US" dirty="0" smtClean="0"/>
              <a:t>Sponsored Posts</a:t>
            </a:r>
          </a:p>
          <a:p>
            <a:pPr lvl="1"/>
            <a:r>
              <a:rPr lang="en-US" dirty="0" smtClean="0"/>
              <a:t>Specific </a:t>
            </a:r>
            <a:r>
              <a:rPr lang="en-US" dirty="0"/>
              <a:t>Publishers e.g. Madison Logic, Network </a:t>
            </a:r>
            <a:r>
              <a:rPr lang="en-US" dirty="0" smtClean="0"/>
              <a:t>World, IDG</a:t>
            </a:r>
            <a:endParaRPr lang="en-US" dirty="0"/>
          </a:p>
          <a:p>
            <a:r>
              <a:rPr lang="en-US" dirty="0" smtClean="0"/>
              <a:t>Call to Action</a:t>
            </a:r>
          </a:p>
          <a:p>
            <a:pPr lvl="1"/>
            <a:r>
              <a:rPr lang="en-US" dirty="0" smtClean="0"/>
              <a:t>Free Trial, Free Tool, White Paper, eGuide, Webinar, On Demand Webinar, Analyst Report, Case Study</a:t>
            </a:r>
          </a:p>
          <a:p>
            <a:r>
              <a:rPr lang="en-US" dirty="0" smtClean="0"/>
              <a:t>Content Asset</a:t>
            </a:r>
          </a:p>
          <a:p>
            <a:pPr lvl="1"/>
            <a:r>
              <a:rPr lang="en-US" dirty="0" smtClean="0"/>
              <a:t>Specific Asset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710" y="1596982"/>
            <a:ext cx="3558095" cy="266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6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Measurement of Program Success: A-I-C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2125"/>
            <a:ext cx="9016093" cy="435133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Acquisition</a:t>
            </a:r>
          </a:p>
          <a:p>
            <a:pPr lvl="1"/>
            <a:r>
              <a:rPr lang="en-US" dirty="0" smtClean="0"/>
              <a:t>Net New MQIs </a:t>
            </a:r>
            <a:r>
              <a:rPr lang="en-US" u="sng" dirty="0" smtClean="0"/>
              <a:t>acquired</a:t>
            </a:r>
            <a:r>
              <a:rPr lang="en-US" dirty="0" smtClean="0"/>
              <a:t> by the program… &amp; their follow-on performance (MQL, Opportunity, Pipeline $, Bookings, etc.)</a:t>
            </a:r>
          </a:p>
          <a:p>
            <a:pPr lvl="1"/>
            <a:r>
              <a:rPr lang="en-US" dirty="0" smtClean="0"/>
              <a:t>Measures “first touch” </a:t>
            </a:r>
          </a:p>
          <a:p>
            <a:pPr lvl="1"/>
            <a:r>
              <a:rPr lang="en-US" dirty="0" smtClean="0"/>
              <a:t>A given lead can only have one acquisition program</a:t>
            </a:r>
          </a:p>
          <a:p>
            <a:endParaRPr lang="en-US" dirty="0"/>
          </a:p>
          <a:p>
            <a:r>
              <a:rPr lang="en-US" b="1" dirty="0" smtClean="0"/>
              <a:t>Influence</a:t>
            </a:r>
          </a:p>
          <a:p>
            <a:pPr lvl="1"/>
            <a:r>
              <a:rPr lang="en-US" dirty="0" smtClean="0"/>
              <a:t>All Leads who engage to the program &amp; their follow-on performance</a:t>
            </a:r>
          </a:p>
          <a:p>
            <a:pPr lvl="1"/>
            <a:r>
              <a:rPr lang="en-US" dirty="0" smtClean="0"/>
              <a:t>Ideal for program comparison, NOT used for summation  (Top Performers, Low Performers)</a:t>
            </a:r>
          </a:p>
          <a:p>
            <a:pPr lvl="1"/>
            <a:r>
              <a:rPr lang="en-US" dirty="0" smtClean="0"/>
              <a:t>A given lead can and should have multiple influence programs</a:t>
            </a:r>
          </a:p>
          <a:p>
            <a:pPr lvl="1"/>
            <a:r>
              <a:rPr lang="en-US" dirty="0" smtClean="0"/>
              <a:t>Very useful for identify low performers </a:t>
            </a:r>
          </a:p>
          <a:p>
            <a:pPr lvl="1"/>
            <a:r>
              <a:rPr lang="en-US" dirty="0" smtClean="0"/>
              <a:t>In future: develop a weighting system</a:t>
            </a:r>
          </a:p>
          <a:p>
            <a:endParaRPr lang="en-US" dirty="0"/>
          </a:p>
          <a:p>
            <a:r>
              <a:rPr lang="en-US" b="1" dirty="0" smtClean="0"/>
              <a:t>Conversion </a:t>
            </a:r>
          </a:p>
          <a:p>
            <a:pPr lvl="1"/>
            <a:r>
              <a:rPr lang="en-US" dirty="0" smtClean="0"/>
              <a:t>Measures program on “last touch” prior to MQL conversion, and follow on metrics</a:t>
            </a:r>
          </a:p>
          <a:p>
            <a:pPr lvl="1"/>
            <a:r>
              <a:rPr lang="en-US" dirty="0"/>
              <a:t>A given lead can only have one </a:t>
            </a:r>
            <a:r>
              <a:rPr lang="en-US" dirty="0" smtClean="0"/>
              <a:t>conversion program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270" y="1959428"/>
            <a:ext cx="60415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554" y="3638496"/>
            <a:ext cx="60687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</a:t>
            </a:r>
            <a:endParaRPr lang="en-US" sz="4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6838" y="5195104"/>
            <a:ext cx="609591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023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Performance – Template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321035"/>
              </p:ext>
            </p:extLst>
          </p:nvPr>
        </p:nvGraphicFramePr>
        <p:xfrm>
          <a:off x="425005" y="1633947"/>
          <a:ext cx="11526589" cy="3632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220"/>
                <a:gridCol w="805352"/>
                <a:gridCol w="805352"/>
                <a:gridCol w="786175"/>
                <a:gridCol w="728651"/>
                <a:gridCol w="872463"/>
                <a:gridCol w="964344"/>
                <a:gridCol w="964344"/>
                <a:gridCol w="964344"/>
                <a:gridCol w="964344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Cost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MQIs Acquired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MQIs Influenced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MQLs 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Acquired (MQI to MQL conv rate)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MQLs 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Influenced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(MQI to MQL conv rate)</a:t>
                      </a:r>
                      <a:endParaRPr lang="en-US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MQLs Converted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SQLs/Opps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Pipeline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$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Pipeline/Cost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2662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144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045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757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659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272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7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113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113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25113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8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pswitch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2" id="{D434F9C0-2D7A-490B-A8AC-C025621A1574}" vid="{FD70C60B-4B5C-495B-B482-8AF1F626B6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B00991532F134F9F94E421439A6EAE" ma:contentTypeVersion="0" ma:contentTypeDescription="Create a new document." ma:contentTypeScope="" ma:versionID="798db47c306a254063774874be6361e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6AD603-109C-425E-8AE0-67571758B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BF296FC-7FBD-477A-8074-1AC800D0175B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2EDA9EB-E1C3-4E30-B522-ED919146B2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Ipswitch-Template-16x9</Template>
  <TotalTime>19622</TotalTime>
  <Words>590</Words>
  <Application>Microsoft Office PowerPoint</Application>
  <PresentationFormat>Custom</PresentationFormat>
  <Paragraphs>115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Closed Loop Reporting for BMUG</vt:lpstr>
      <vt:lpstr>Why Closed Loop Marketing?</vt:lpstr>
      <vt:lpstr>High Velocity Digital Marketing </vt:lpstr>
      <vt:lpstr>Key Principle</vt:lpstr>
      <vt:lpstr>Six Steps to Closed Loop Marketing</vt:lpstr>
      <vt:lpstr>Key “Health Check” Metrics</vt:lpstr>
      <vt:lpstr>Measurement of Programs: Slice &amp; Dice</vt:lpstr>
      <vt:lpstr>Measurement of Program Success: A-I-C</vt:lpstr>
      <vt:lpstr>Program Performance – Template </vt:lpstr>
    </vt:vector>
  </TitlesOfParts>
  <Company>Ipswitch,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Olson;kgillis@ipswitch.com</dc:creator>
  <cp:lastModifiedBy>Zak Pines</cp:lastModifiedBy>
  <cp:revision>446</cp:revision>
  <cp:lastPrinted>2014-09-30T10:53:43Z</cp:lastPrinted>
  <dcterms:created xsi:type="dcterms:W3CDTF">2014-04-23T15:53:33Z</dcterms:created>
  <dcterms:modified xsi:type="dcterms:W3CDTF">2014-11-29T19:32:59Z</dcterms:modified>
</cp:coreProperties>
</file>